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9" r:id="rId4"/>
    <p:sldId id="265" r:id="rId5"/>
    <p:sldId id="266" r:id="rId6"/>
    <p:sldId id="258" r:id="rId7"/>
    <p:sldId id="267" r:id="rId8"/>
    <p:sldId id="268" r:id="rId9"/>
    <p:sldId id="270" r:id="rId10"/>
    <p:sldId id="271" r:id="rId11"/>
    <p:sldId id="269" r:id="rId12"/>
    <p:sldId id="272" r:id="rId13"/>
    <p:sldId id="273" r:id="rId14"/>
    <p:sldId id="274" r:id="rId15"/>
  </p:sldIdLst>
  <p:sldSz cx="12192000" cy="6858000"/>
  <p:notesSz cx="6400800" cy="8686800"/>
  <p:defaultTextStyle>
    <a:defPPr>
      <a:defRPr lang="de-CH"/>
    </a:defPPr>
    <a:lvl1pPr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5pPr>
    <a:lvl6pPr marL="2286000" algn="l" defTabSz="457200" rtl="0" eaLnBrk="1" latinLnBrk="0" hangingPunct="1"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6pPr>
    <a:lvl7pPr marL="2743200" algn="l" defTabSz="457200" rtl="0" eaLnBrk="1" latinLnBrk="0" hangingPunct="1"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7pPr>
    <a:lvl8pPr marL="3200400" algn="l" defTabSz="457200" rtl="0" eaLnBrk="1" latinLnBrk="0" hangingPunct="1"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8pPr>
    <a:lvl9pPr marL="3657600" algn="l" defTabSz="457200" rtl="0" eaLnBrk="1" latinLnBrk="0" hangingPunct="1">
      <a:defRPr sz="17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709" userDrawn="1">
          <p15:clr>
            <a:srgbClr val="A4A3A4"/>
          </p15:clr>
        </p15:guide>
        <p15:guide id="2" orient="horz" pos="1389" userDrawn="1">
          <p15:clr>
            <a:srgbClr val="A4A3A4"/>
          </p15:clr>
        </p15:guide>
        <p15:guide id="3" orient="horz" pos="3838" userDrawn="1">
          <p15:clr>
            <a:srgbClr val="A4A3A4"/>
          </p15:clr>
        </p15:guide>
        <p15:guide id="5" pos="3840" userDrawn="1">
          <p15:clr>
            <a:srgbClr val="A4A3A4"/>
          </p15:clr>
        </p15:guide>
        <p15:guide id="6" pos="3727" userDrawn="1">
          <p15:clr>
            <a:srgbClr val="A4A3A4"/>
          </p15:clr>
        </p15:guide>
        <p15:guide id="7" pos="3953" userDrawn="1">
          <p15:clr>
            <a:srgbClr val="A4A3A4"/>
          </p15:clr>
        </p15:guide>
        <p15:guide id="8" pos="4861" userDrawn="1">
          <p15:clr>
            <a:srgbClr val="A4A3A4"/>
          </p15:clr>
        </p15:guide>
        <p15:guide id="9" pos="5065" userDrawn="1">
          <p15:clr>
            <a:srgbClr val="A4A3A4"/>
          </p15:clr>
        </p15:guide>
        <p15:guide id="10" pos="7106" userDrawn="1">
          <p15:clr>
            <a:srgbClr val="A4A3A4"/>
          </p15:clr>
        </p15:guide>
        <p15:guide id="11" pos="2819" userDrawn="1">
          <p15:clr>
            <a:srgbClr val="A4A3A4"/>
          </p15:clr>
        </p15:guide>
        <p15:guide id="12" pos="2615" userDrawn="1">
          <p15:clr>
            <a:srgbClr val="A4A3A4"/>
          </p15:clr>
        </p15:guide>
        <p15:guide id="13" pos="574" userDrawn="1">
          <p15:clr>
            <a:srgbClr val="A4A3A4"/>
          </p15:clr>
        </p15:guide>
        <p15:guide id="14" orient="horz" pos="799" userDrawn="1">
          <p15:clr>
            <a:srgbClr val="A4A3A4"/>
          </p15:clr>
        </p15:guide>
        <p15:guide id="15" orient="horz" pos="411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AD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51" autoAdjust="0"/>
    <p:restoredTop sz="94696"/>
  </p:normalViewPr>
  <p:slideViewPr>
    <p:cSldViewPr snapToObjects="1">
      <p:cViewPr varScale="1">
        <p:scale>
          <a:sx n="146" d="100"/>
          <a:sy n="146" d="100"/>
        </p:scale>
        <p:origin x="168" y="400"/>
      </p:cViewPr>
      <p:guideLst>
        <p:guide orient="horz" pos="709"/>
        <p:guide orient="horz" pos="1389"/>
        <p:guide orient="horz" pos="3838"/>
        <p:guide pos="3840"/>
        <p:guide pos="3727"/>
        <p:guide pos="3953"/>
        <p:guide pos="4861"/>
        <p:guide pos="5065"/>
        <p:guide pos="7106"/>
        <p:guide pos="2819"/>
        <p:guide pos="2615"/>
        <p:guide pos="574"/>
        <p:guide orient="horz" pos="799"/>
        <p:guide orient="horz" pos="41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773363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t" anchorCtr="0" compatLnSpc="1">
            <a:prstTxWarp prst="textNoShape">
              <a:avLst/>
            </a:prstTxWarp>
          </a:bodyPr>
          <a:lstStyle>
            <a:lvl1pPr defTabSz="862013">
              <a:defRPr sz="1100"/>
            </a:lvl1pPr>
          </a:lstStyle>
          <a:p>
            <a:endParaRPr lang="de-CH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625850" y="0"/>
            <a:ext cx="2773363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t" anchorCtr="0" compatLnSpc="1">
            <a:prstTxWarp prst="textNoShape">
              <a:avLst/>
            </a:prstTxWarp>
          </a:bodyPr>
          <a:lstStyle>
            <a:lvl1pPr algn="r" defTabSz="862013">
              <a:defRPr sz="1100"/>
            </a:lvl1pPr>
          </a:lstStyle>
          <a:p>
            <a:endParaRPr lang="de-CH"/>
          </a:p>
        </p:txBody>
      </p:sp>
      <p:sp>
        <p:nvSpPr>
          <p:cNvPr id="512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07975" y="652463"/>
            <a:ext cx="5786438" cy="32559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39763" y="4125913"/>
            <a:ext cx="5121275" cy="390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/>
              <a:t>Textmasterformate durch Klicken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251825"/>
            <a:ext cx="2773363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b" anchorCtr="0" compatLnSpc="1">
            <a:prstTxWarp prst="textNoShape">
              <a:avLst/>
            </a:prstTxWarp>
          </a:bodyPr>
          <a:lstStyle>
            <a:lvl1pPr defTabSz="862013">
              <a:defRPr sz="1100"/>
            </a:lvl1pPr>
          </a:lstStyle>
          <a:p>
            <a:endParaRPr lang="de-CH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625850" y="8251825"/>
            <a:ext cx="2773363" cy="433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86211" tIns="43106" rIns="86211" bIns="43106" numCol="1" anchor="b" anchorCtr="0" compatLnSpc="1">
            <a:prstTxWarp prst="textNoShape">
              <a:avLst/>
            </a:prstTxWarp>
          </a:bodyPr>
          <a:lstStyle>
            <a:lvl1pPr algn="r" defTabSz="862013">
              <a:defRPr sz="1100"/>
            </a:lvl1pPr>
          </a:lstStyle>
          <a:p>
            <a:fld id="{54E7F490-E965-9B42-AE49-DA4BC6E663B1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984389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Arial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1225" y="1989138"/>
            <a:ext cx="10369550" cy="791790"/>
          </a:xfrm>
        </p:spPr>
        <p:txBody>
          <a:bodyPr/>
          <a:lstStyle>
            <a:lvl1pPr>
              <a:defRPr sz="3900"/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de-CH" noProof="0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1225" y="3429000"/>
            <a:ext cx="10369550" cy="17526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 noProof="0" dirty="0"/>
              <a:t>Click to edit Master subtitle style</a:t>
            </a:r>
            <a:endParaRPr lang="de-CH" noProof="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7EEDFF-6BF2-4744-AB59-25A5AB15F381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Titel der Präsentation, Autor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 dirty="0"/>
              <a:t>Seite </a:t>
            </a:r>
            <a:fld id="{9D46F3A4-F478-9440-BC8E-B732027F4C86}" type="slidenum">
              <a:rPr lang="de-CH" smtClean="0"/>
              <a:pPr/>
              <a:t>‹Nr.›</a:t>
            </a:fld>
            <a:endParaRPr lang="de-CH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253" userDrawn="1">
          <p15:clr>
            <a:srgbClr val="9FCC3B"/>
          </p15:clr>
        </p15:guide>
        <p15:guide id="2" orient="horz" pos="2160" userDrawn="1">
          <p15:clr>
            <a:srgbClr val="9FCC3B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/>
          <p:cNvSpPr/>
          <p:nvPr userDrawn="1"/>
        </p:nvSpPr>
        <p:spPr bwMode="white">
          <a:xfrm>
            <a:off x="0" y="1125538"/>
            <a:ext cx="12192000" cy="5732462"/>
          </a:xfrm>
          <a:prstGeom prst="rect">
            <a:avLst/>
          </a:prstGeom>
          <a:solidFill>
            <a:srgbClr val="A3ADB7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rot="0" spcFirstLastPara="0" vertOverflow="overflow" horzOverflow="overflow" vert="horz" wrap="none" lIns="0" tIns="0" rIns="0" bIns="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CH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844417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E360C7B-52EB-4F46-B7A2-EE134D41142D}" type="datetime1">
              <a:rPr lang="de-CH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Titel der Präsentation, Autor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Seite </a:t>
            </a:r>
            <a:fld id="{1C5791B1-6579-0B4D-B06F-613121D36EDE}" type="slidenum">
              <a:rPr lang="de-CH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33943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911225" y="2205039"/>
            <a:ext cx="5005388" cy="38877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E360C7B-52EB-4F46-B7A2-EE134D41142D}" type="datetime1">
              <a:rPr lang="de-CH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Titel der Präsentation, Autor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Seite </a:t>
            </a:r>
            <a:fld id="{1C5791B1-6579-0B4D-B06F-613121D36EDE}" type="slidenum">
              <a:rPr lang="de-CH"/>
              <a:pPr/>
              <a:t>‹Nr.›</a:t>
            </a:fld>
            <a:endParaRPr lang="de-CH" dirty="0"/>
          </a:p>
        </p:txBody>
      </p:sp>
      <p:sp>
        <p:nvSpPr>
          <p:cNvPr id="7" name="Inhaltsplatzhalter 2"/>
          <p:cNvSpPr>
            <a:spLocks noGrp="1"/>
          </p:cNvSpPr>
          <p:nvPr>
            <p:ph idx="13"/>
          </p:nvPr>
        </p:nvSpPr>
        <p:spPr>
          <a:xfrm>
            <a:off x="6291040" y="2205039"/>
            <a:ext cx="5005388" cy="38877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41425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3226E01-7249-5048-9DA7-0CE70B09F9F4}" type="datetime1">
              <a:rPr lang="de-CH"/>
              <a:pPr/>
              <a:t>27.11.19</a:t>
            </a:fld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Titel der Präsentation, Autor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Seite </a:t>
            </a:r>
            <a:fld id="{25BB1AB0-9216-5944-841B-2A7418D2F24D}" type="slidenum">
              <a:rPr lang="de-CH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698641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7"/>
          <p:cNvSpPr>
            <a:spLocks noGrp="1"/>
          </p:cNvSpPr>
          <p:nvPr>
            <p:ph type="pic" sz="quarter" idx="10"/>
          </p:nvPr>
        </p:nvSpPr>
        <p:spPr>
          <a:xfrm>
            <a:off x="192089" y="188912"/>
            <a:ext cx="11807824" cy="64801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3128213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21" userDrawn="1">
          <p15:clr>
            <a:srgbClr val="9FCC3B"/>
          </p15:clr>
        </p15:guide>
        <p15:guide id="2" pos="7559" userDrawn="1">
          <p15:clr>
            <a:srgbClr val="9FCC3B"/>
          </p15:clr>
        </p15:guide>
        <p15:guide id="3" orient="horz" pos="119" userDrawn="1">
          <p15:clr>
            <a:srgbClr val="9FCC3B"/>
          </p15:clr>
        </p15:guide>
        <p15:guide id="4" orient="horz" pos="4201" userDrawn="1">
          <p15:clr>
            <a:srgbClr val="9FCC3B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06C9BA0-9D6B-5D4E-9FEA-FA5491F8F276}" type="datetime1">
              <a:rPr lang="de-CH"/>
              <a:pPr/>
              <a:t>27.11.19</a:t>
            </a:fld>
            <a:endParaRPr lang="de-CH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Titel der Präsentation, Autor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dirty="0"/>
              <a:t>Seite </a:t>
            </a:r>
            <a:fld id="{6DADB232-8830-5A47-BAA5-95C1DE269B83}" type="slidenum">
              <a:rPr lang="de-CH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1811290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911225" y="1268414"/>
            <a:ext cx="10369550" cy="7924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600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1225" y="2205039"/>
            <a:ext cx="10369550" cy="3887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911225" y="6524625"/>
            <a:ext cx="1246716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fld id="{847EEDFF-6BF2-4744-AB59-25A5AB15F381}" type="datetime1">
              <a:rPr lang="de-CH"/>
              <a:pPr/>
              <a:t>27.11.19</a:t>
            </a:fld>
            <a:endParaRPr lang="de-CH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255308" y="6524625"/>
            <a:ext cx="7008284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1000"/>
            </a:lvl1pPr>
          </a:lstStyle>
          <a:p>
            <a:r>
              <a:rPr lang="de-CH" dirty="0"/>
              <a:t>Titel der Präsentation, Autor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452484" y="6524625"/>
            <a:ext cx="828291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000"/>
            </a:lvl1pPr>
          </a:lstStyle>
          <a:p>
            <a:r>
              <a:rPr lang="de-CH" dirty="0"/>
              <a:t>Seite </a:t>
            </a:r>
            <a:fld id="{9D46F3A4-F478-9440-BC8E-B732027F4C86}" type="slidenum">
              <a:rPr lang="de-CH"/>
              <a:pPr/>
              <a:t>‹Nr.›</a:t>
            </a:fld>
            <a:endParaRPr lang="de-CH" dirty="0"/>
          </a:p>
        </p:txBody>
      </p:sp>
      <p:sp>
        <p:nvSpPr>
          <p:cNvPr id="1034" name="Line 10"/>
          <p:cNvSpPr>
            <a:spLocks noChangeShapeType="1"/>
          </p:cNvSpPr>
          <p:nvPr/>
        </p:nvSpPr>
        <p:spPr bwMode="auto">
          <a:xfrm>
            <a:off x="0" y="1125538"/>
            <a:ext cx="12192000" cy="0"/>
          </a:xfrm>
          <a:prstGeom prst="line">
            <a:avLst/>
          </a:prstGeom>
          <a:noFill/>
          <a:ln w="15875">
            <a:solidFill>
              <a:srgbClr val="A3ADB7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de-CH" sz="1700" dirty="0"/>
          </a:p>
        </p:txBody>
      </p:sp>
      <p:pic>
        <p:nvPicPr>
          <p:cNvPr id="10" name="Picture 7" descr="uzh_logo_d_pos_grau_1mm"/>
          <p:cNvPicPr preferRelativeResize="0"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66" y="142875"/>
            <a:ext cx="1868488" cy="68421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 Box 9"/>
          <p:cNvSpPr txBox="1">
            <a:spLocks noChangeArrowheads="1"/>
          </p:cNvSpPr>
          <p:nvPr userDrawn="1"/>
        </p:nvSpPr>
        <p:spPr bwMode="auto">
          <a:xfrm>
            <a:off x="911225" y="852488"/>
            <a:ext cx="7332663" cy="2270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36000" rIns="0" bIns="0"/>
          <a:lstStyle/>
          <a:p>
            <a:pPr>
              <a:spcBef>
                <a:spcPct val="50000"/>
              </a:spcBef>
            </a:pPr>
            <a:r>
              <a:rPr lang="de-CH" sz="1400" b="1" dirty="0"/>
              <a:t>Business Administration - Network Science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57" r:id="rId4"/>
    <p:sldLayoutId id="2147483654" r:id="rId5"/>
    <p:sldLayoutId id="2147483658" r:id="rId6"/>
    <p:sldLayoutId id="2147483655" r:id="rId7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rgbClr val="0028A5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charset="0"/>
          <a:ea typeface="ＭＳ Ｐゴシック" charset="0"/>
          <a:cs typeface="Arial" charset="0"/>
        </a:defRPr>
      </a:lvl9pPr>
    </p:titleStyle>
    <p:bodyStyle>
      <a:lvl1pPr marL="342000" indent="-342000" algn="l" rtl="0" eaLnBrk="1" fontAlgn="base" hangingPunct="1">
        <a:spcBef>
          <a:spcPct val="40000"/>
        </a:spcBef>
        <a:spcAft>
          <a:spcPct val="0"/>
        </a:spcAft>
        <a:buFont typeface="Arial" panose="020B0604020202020204" pitchFamily="34" charset="0"/>
        <a:buChar char="–"/>
        <a:defRPr sz="1700">
          <a:solidFill>
            <a:schemeClr val="tx1"/>
          </a:solidFill>
          <a:latin typeface="+mn-lt"/>
          <a:ea typeface="+mn-ea"/>
          <a:cs typeface="+mn-cs"/>
        </a:defRPr>
      </a:lvl1pPr>
      <a:lvl2pPr marL="684000" indent="-342000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2pPr>
      <a:lvl3pPr marL="1026000" indent="-342000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3pPr>
      <a:lvl4pPr marL="1368000" indent="-342000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4pPr>
      <a:lvl5pPr marL="1710000" indent="-342000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5pPr>
      <a:lvl6pPr marL="1895475" indent="-366713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6pPr>
      <a:lvl7pPr marL="2352675" indent="-366713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7pPr>
      <a:lvl8pPr marL="2809875" indent="-366713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8pPr>
      <a:lvl9pPr marL="3267075" indent="-366713" algn="l" rtl="0" eaLnBrk="1" fontAlgn="base" hangingPunct="1">
        <a:spcBef>
          <a:spcPct val="40000"/>
        </a:spcBef>
        <a:spcAft>
          <a:spcPct val="0"/>
        </a:spcAft>
        <a:buFont typeface="Arial" charset="0"/>
        <a:buChar char="–"/>
        <a:defRPr sz="1700">
          <a:solidFill>
            <a:schemeClr val="tx1"/>
          </a:solidFill>
          <a:latin typeface="+mn-lt"/>
          <a:ea typeface="Arial" charset="0"/>
          <a:cs typeface="+mn-cs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574" userDrawn="1">
          <p15:clr>
            <a:srgbClr val="F26B43"/>
          </p15:clr>
        </p15:guide>
        <p15:guide id="2" pos="7106" userDrawn="1">
          <p15:clr>
            <a:srgbClr val="F26B43"/>
          </p15:clr>
        </p15:guide>
        <p15:guide id="3" orient="horz" pos="1389" userDrawn="1">
          <p15:clr>
            <a:srgbClr val="F26B43"/>
          </p15:clr>
        </p15:guide>
        <p15:guide id="4" orient="horz" pos="799" userDrawn="1">
          <p15:clr>
            <a:srgbClr val="F26B43"/>
          </p15:clr>
        </p15:guide>
        <p15:guide id="5" orient="horz" pos="4110" userDrawn="1">
          <p15:clr>
            <a:srgbClr val="F26B43"/>
          </p15:clr>
        </p15:guide>
        <p15:guide id="6" pos="3840" userDrawn="1">
          <p15:clr>
            <a:srgbClr val="F26B43"/>
          </p15:clr>
        </p15:guide>
        <p15:guide id="7" pos="3953" userDrawn="1">
          <p15:clr>
            <a:srgbClr val="5ACBF0"/>
          </p15:clr>
        </p15:guide>
        <p15:guide id="8" pos="3727" userDrawn="1">
          <p15:clr>
            <a:srgbClr val="5ACBF0"/>
          </p15:clr>
        </p15:guide>
        <p15:guide id="9" pos="2615" userDrawn="1">
          <p15:clr>
            <a:srgbClr val="5ACBF0"/>
          </p15:clr>
        </p15:guide>
        <p15:guide id="10" pos="2819" userDrawn="1">
          <p15:clr>
            <a:srgbClr val="5ACBF0"/>
          </p15:clr>
        </p15:guide>
        <p15:guide id="11" pos="4861" userDrawn="1">
          <p15:clr>
            <a:srgbClr val="5ACBF0"/>
          </p15:clr>
        </p15:guide>
        <p15:guide id="12" pos="5065" userDrawn="1">
          <p15:clr>
            <a:srgbClr val="5ACBF0"/>
          </p15:clr>
        </p15:guide>
        <p15:guide id="13" orient="horz" pos="709" userDrawn="1">
          <p15:clr>
            <a:srgbClr val="F26B43"/>
          </p15:clr>
        </p15:guide>
        <p15:guide id="14" orient="horz" pos="383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maps.vasile.ch/transit-sbb/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914483" y="1746934"/>
            <a:ext cx="10369550" cy="1007814"/>
          </a:xfrm>
        </p:spPr>
        <p:txBody>
          <a:bodyPr/>
          <a:lstStyle/>
          <a:p>
            <a:r>
              <a:rPr lang="en" dirty="0"/>
              <a:t>Network scientific analysis about the vulnerability of the Swiss Railway network</a:t>
            </a:r>
            <a:br>
              <a:rPr lang="en" dirty="0"/>
            </a:br>
            <a:endParaRPr lang="en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1225" y="3933056"/>
            <a:ext cx="10369550" cy="1752600"/>
          </a:xfrm>
        </p:spPr>
        <p:txBody>
          <a:bodyPr/>
          <a:lstStyle/>
          <a:p>
            <a:r>
              <a:rPr lang="de-CH" b="1" dirty="0"/>
              <a:t>Mathias Lüthi</a:t>
            </a:r>
          </a:p>
          <a:p>
            <a:r>
              <a:rPr lang="de-CH" b="1" dirty="0"/>
              <a:t>Nino Scherrer</a:t>
            </a:r>
          </a:p>
          <a:p>
            <a:r>
              <a:rPr lang="de-CH" b="1" dirty="0"/>
              <a:t>Peter Giger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/>
          <a:p>
            <a:fld id="{5162607B-CC1F-4E70-8F91-2A3F23E1F830}" type="datetime1">
              <a:rPr lang="de-CH" smtClean="0"/>
              <a:t>27.11.19</a:t>
            </a:fld>
            <a:endParaRPr lang="de-CH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4A24626C-687B-874B-940C-ECDAC1F949C5}" type="slidenum">
              <a:rPr lang="de-CH" smtClean="0"/>
              <a:pPr/>
              <a:t>1</a:t>
            </a:fld>
            <a:endParaRPr lang="de-CH" dirty="0"/>
          </a:p>
        </p:txBody>
      </p:sp>
      <p:sp>
        <p:nvSpPr>
          <p:cNvPr id="12" name="Fußzeilenplatzhalt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Network </a:t>
            </a:r>
            <a:r>
              <a:rPr lang="de-CH" dirty="0" err="1"/>
              <a:t>scientific</a:t>
            </a:r>
            <a:r>
              <a:rPr lang="de-CH" dirty="0"/>
              <a:t> </a:t>
            </a:r>
            <a:r>
              <a:rPr lang="de-CH" dirty="0" err="1"/>
              <a:t>analysis</a:t>
            </a:r>
            <a:r>
              <a:rPr lang="de-CH" dirty="0"/>
              <a:t> </a:t>
            </a:r>
            <a:r>
              <a:rPr lang="de-CH" dirty="0" err="1"/>
              <a:t>about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vulnerability</a:t>
            </a:r>
            <a:r>
              <a:rPr lang="de-CH" dirty="0"/>
              <a:t> </a:t>
            </a:r>
            <a:r>
              <a:rPr lang="de-CH" dirty="0" err="1"/>
              <a:t>of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Swiss </a:t>
            </a:r>
            <a:r>
              <a:rPr lang="de-CH" dirty="0" err="1"/>
              <a:t>Railway</a:t>
            </a:r>
            <a:r>
              <a:rPr lang="de-CH" dirty="0"/>
              <a:t> </a:t>
            </a:r>
            <a:r>
              <a:rPr lang="de-CH" dirty="0" err="1"/>
              <a:t>network</a:t>
            </a:r>
            <a:r>
              <a:rPr lang="de-CH" dirty="0"/>
              <a:t>, Mathias Lüthi &amp; Nino Scherrer &amp; Peter Giger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41120797-4A9E-D443-A397-B71E231860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1225" y="3094086"/>
            <a:ext cx="10369550" cy="4789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36000" rIns="0" bIns="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900" b="1">
                <a:solidFill>
                  <a:srgbClr val="0028A5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2"/>
                </a:solidFill>
                <a:latin typeface="Arial" charset="0"/>
                <a:ea typeface="ＭＳ Ｐゴシック" charset="0"/>
                <a:cs typeface="Arial" charset="0"/>
              </a:defRPr>
            </a:lvl9pPr>
          </a:lstStyle>
          <a:p>
            <a:r>
              <a:rPr lang="de-CH" sz="2800" kern="0" dirty="0"/>
              <a:t>Network Science: Final Project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Graph-Theoretical Analysis of the Swiss Road and Railway Networks Over Time (2008)</a:t>
            </a:r>
            <a:br>
              <a:rPr lang="en" dirty="0"/>
            </a:br>
            <a:endParaRPr lang="de-CH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0" y="2057765"/>
            <a:ext cx="6048871" cy="1083203"/>
          </a:xfrm>
        </p:spPr>
        <p:txBody>
          <a:bodyPr/>
          <a:lstStyle/>
          <a:p>
            <a:pPr>
              <a:buFontTx/>
              <a:buChar char="-"/>
            </a:pPr>
            <a:r>
              <a:rPr lang="en-US" dirty="0"/>
              <a:t>Degree, closeness, betweenness centrality</a:t>
            </a:r>
          </a:p>
          <a:p>
            <a:pPr>
              <a:buFontTx/>
              <a:buChar char="-"/>
            </a:pPr>
            <a:r>
              <a:rPr lang="en-US" dirty="0"/>
              <a:t>Global/Local efficiency</a:t>
            </a:r>
          </a:p>
          <a:p>
            <a:pPr>
              <a:buFontTx/>
              <a:buChar char="-"/>
            </a:pPr>
            <a:r>
              <a:rPr lang="en-US" dirty="0"/>
              <a:t>Over time analysis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3DAC2-5CAD-2840-816F-C98432BC8288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Titel der Präsentation, Autor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5FE53467-384A-8A48-BFCB-FC70BCC81C81}" type="slidenum">
              <a:rPr lang="de-CH" smtClean="0"/>
              <a:pPr/>
              <a:t>10</a:t>
            </a:fld>
            <a:endParaRPr lang="de-CH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1FF1B21F-76AD-FE46-9505-C2A934FEE9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7310" y="2348880"/>
            <a:ext cx="3788561" cy="3802372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652E24C7-B80C-C840-8E1C-5F8D79153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2144" y="3268580"/>
            <a:ext cx="2260424" cy="306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8774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911225" y="1268414"/>
            <a:ext cx="10369550" cy="792434"/>
          </a:xfrm>
        </p:spPr>
        <p:txBody>
          <a:bodyPr/>
          <a:lstStyle/>
          <a:p>
            <a:r>
              <a:rPr lang="en" dirty="0"/>
              <a:t>Less related work</a:t>
            </a:r>
            <a:br>
              <a:rPr lang="en" dirty="0"/>
            </a:br>
            <a:endParaRPr lang="de-CH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47828" y="1480240"/>
            <a:ext cx="3096344" cy="368782"/>
          </a:xfrm>
        </p:spPr>
        <p:txBody>
          <a:bodyPr/>
          <a:lstStyle/>
          <a:p>
            <a:pPr>
              <a:buFontTx/>
              <a:buChar char="-"/>
            </a:pPr>
            <a:r>
              <a:rPr lang="en-US" dirty="0"/>
              <a:t>L-Space and P-Space</a:t>
            </a:r>
          </a:p>
          <a:p>
            <a:pPr>
              <a:buFontTx/>
              <a:buChar char="-"/>
            </a:pPr>
            <a:r>
              <a:rPr lang="en-US" dirty="0"/>
              <a:t>Epidemic Spreading models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3DAC2-5CAD-2840-816F-C98432BC8288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Titel der Präsentation, Autor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5FE53467-384A-8A48-BFCB-FC70BCC81C81}" type="slidenum">
              <a:rPr lang="de-CH" smtClean="0"/>
              <a:pPr/>
              <a:t>11</a:t>
            </a:fld>
            <a:endParaRPr lang="de-CH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094780BF-9ED4-6F4E-9EA9-8088C153D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257" y="2720250"/>
            <a:ext cx="4222941" cy="354234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0D8CCBB-D6DD-8646-BD27-49752192E5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4032" y="2718397"/>
            <a:ext cx="4987209" cy="3238624"/>
          </a:xfrm>
          <a:prstGeom prst="rect">
            <a:avLst/>
          </a:prstGeom>
        </p:spPr>
      </p:pic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4B9DC141-9D4E-DE4B-B3AE-43F8DC134092}"/>
              </a:ext>
            </a:extLst>
          </p:cNvPr>
          <p:cNvCxnSpPr>
            <a:cxnSpLocks/>
          </p:cNvCxnSpPr>
          <p:nvPr/>
        </p:nvCxnSpPr>
        <p:spPr bwMode="auto">
          <a:xfrm flipH="1">
            <a:off x="3575720" y="1664631"/>
            <a:ext cx="900100" cy="828265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Gerade Verbindung mit Pfeil 12">
            <a:extLst>
              <a:ext uri="{FF2B5EF4-FFF2-40B4-BE49-F238E27FC236}">
                <a16:creationId xmlns:a16="http://schemas.microsoft.com/office/drawing/2014/main" id="{46E46110-3806-E14D-9872-3FA83A2DC41C}"/>
              </a:ext>
            </a:extLst>
          </p:cNvPr>
          <p:cNvCxnSpPr/>
          <p:nvPr/>
        </p:nvCxnSpPr>
        <p:spPr bwMode="auto">
          <a:xfrm>
            <a:off x="7644172" y="1988840"/>
            <a:ext cx="756084" cy="64807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9838613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Swiss </a:t>
            </a:r>
            <a:r>
              <a:rPr lang="de-CH" dirty="0" err="1"/>
              <a:t>Railway</a:t>
            </a:r>
            <a:r>
              <a:rPr lang="de-CH" dirty="0"/>
              <a:t> Network</a:t>
            </a:r>
          </a:p>
        </p:txBody>
      </p:sp>
    </p:spTree>
    <p:extLst>
      <p:ext uri="{BB962C8B-B14F-4D97-AF65-F5344CB8AC3E}">
        <p14:creationId xmlns:p14="http://schemas.microsoft.com/office/powerpoint/2010/main" val="3900676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911225" y="1268414"/>
            <a:ext cx="10369550" cy="792434"/>
          </a:xfrm>
        </p:spPr>
        <p:txBody>
          <a:bodyPr/>
          <a:lstStyle/>
          <a:p>
            <a:r>
              <a:rPr lang="en" dirty="0"/>
              <a:t>History</a:t>
            </a:r>
            <a:br>
              <a:rPr lang="en" dirty="0"/>
            </a:b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3DAC2-5CAD-2840-816F-C98432BC8288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Titel der Präsentation, Autor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5FE53467-384A-8A48-BFCB-FC70BCC81C81}" type="slidenum">
              <a:rPr lang="de-CH" smtClean="0"/>
              <a:pPr/>
              <a:t>13</a:t>
            </a:fld>
            <a:endParaRPr lang="de-CH" dirty="0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4FEE3A32-A0CE-1046-9E76-3D26E2EC2C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1225" y="2205039"/>
            <a:ext cx="10369550" cy="38877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7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026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368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1710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1895475" indent="-366713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6pPr>
            <a:lvl7pPr marL="2352675" indent="-366713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7pPr>
            <a:lvl8pPr marL="2809875" indent="-366713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8pPr>
            <a:lvl9pPr marL="3267075" indent="-366713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US" kern="0" dirty="0"/>
              <a:t>Construction and operation began in the 19</a:t>
            </a:r>
            <a:r>
              <a:rPr lang="en-US" kern="0" baseline="30000" dirty="0"/>
              <a:t>th</a:t>
            </a:r>
            <a:r>
              <a:rPr lang="en-US" kern="0" dirty="0"/>
              <a:t> century</a:t>
            </a:r>
          </a:p>
          <a:p>
            <a:pPr>
              <a:buFontTx/>
              <a:buChar char="-"/>
            </a:pPr>
            <a:r>
              <a:rPr lang="en-US" kern="0" dirty="0"/>
              <a:t>Mostly carried out by private railways </a:t>
            </a:r>
            <a:r>
              <a:rPr lang="en-US" kern="0" dirty="0">
                <a:sym typeface="Wingdings" pitchFamily="2" charset="2"/>
              </a:rPr>
              <a:t> influences the network structure</a:t>
            </a:r>
            <a:endParaRPr lang="en-US" kern="0" dirty="0"/>
          </a:p>
          <a:p>
            <a:pPr>
              <a:buFontTx/>
              <a:buChar char="-"/>
            </a:pPr>
            <a:endParaRPr lang="en" kern="0" dirty="0"/>
          </a:p>
          <a:p>
            <a:pPr>
              <a:buFontTx/>
              <a:buChar char="-"/>
            </a:pPr>
            <a:r>
              <a:rPr lang="en" kern="0" dirty="0"/>
              <a:t>In 1901, most railways were nationalized (SBB)</a:t>
            </a:r>
          </a:p>
          <a:p>
            <a:pPr>
              <a:buFontTx/>
              <a:buChar char="-"/>
            </a:pPr>
            <a:r>
              <a:rPr lang="en" kern="0" dirty="0"/>
              <a:t>Electrified and upgraded</a:t>
            </a:r>
          </a:p>
          <a:p>
            <a:pPr>
              <a:buFontTx/>
              <a:buChar char="-"/>
            </a:pPr>
            <a:r>
              <a:rPr lang="en" kern="0" dirty="0"/>
              <a:t>After WWII, trains lost ground to roads</a:t>
            </a:r>
          </a:p>
          <a:p>
            <a:pPr>
              <a:buFontTx/>
              <a:buChar char="-"/>
            </a:pPr>
            <a:endParaRPr lang="en" kern="0" dirty="0"/>
          </a:p>
          <a:p>
            <a:pPr>
              <a:buFontTx/>
              <a:buChar char="-"/>
            </a:pPr>
            <a:r>
              <a:rPr lang="en" kern="0" dirty="0"/>
              <a:t>In 2017, Switzerland was ranked first among European rail systems</a:t>
            </a:r>
          </a:p>
          <a:p>
            <a:pPr>
              <a:buFontTx/>
              <a:buChar char="-"/>
            </a:pPr>
            <a:r>
              <a:rPr lang="en" kern="0" dirty="0"/>
              <a:t>Alps covering around 60% of the surface</a:t>
            </a:r>
          </a:p>
          <a:p>
            <a:pPr>
              <a:buFontTx/>
              <a:buChar char="-"/>
            </a:pPr>
            <a:r>
              <a:rPr lang="en" kern="0" dirty="0"/>
              <a:t>One of the worlds most dense railway networks!</a:t>
            </a:r>
          </a:p>
        </p:txBody>
      </p:sp>
    </p:spTree>
    <p:extLst>
      <p:ext uri="{BB962C8B-B14F-4D97-AF65-F5344CB8AC3E}">
        <p14:creationId xmlns:p14="http://schemas.microsoft.com/office/powerpoint/2010/main" val="529744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911225" y="1268414"/>
            <a:ext cx="10369550" cy="792434"/>
          </a:xfrm>
        </p:spPr>
        <p:txBody>
          <a:bodyPr/>
          <a:lstStyle/>
          <a:p>
            <a:r>
              <a:rPr lang="en" dirty="0"/>
              <a:t>Map</a:t>
            </a:r>
            <a:br>
              <a:rPr lang="en" dirty="0"/>
            </a:b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3DAC2-5CAD-2840-816F-C98432BC8288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Titel der Präsentation, Autor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5FE53467-384A-8A48-BFCB-FC70BCC81C81}" type="slidenum">
              <a:rPr lang="de-CH" smtClean="0"/>
              <a:pPr/>
              <a:t>14</a:t>
            </a:fld>
            <a:endParaRPr lang="de-CH" dirty="0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4FEE3A32-A0CE-1046-9E76-3D26E2EC2C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15880" y="1320801"/>
            <a:ext cx="3202027" cy="292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17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4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2pPr>
            <a:lvl3pPr marL="1026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3pPr>
            <a:lvl4pPr marL="1368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4pPr>
            <a:lvl5pPr marL="1710000" indent="-342000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5pPr>
            <a:lvl6pPr marL="1895475" indent="-366713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6pPr>
            <a:lvl7pPr marL="2352675" indent="-366713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7pPr>
            <a:lvl8pPr marL="2809875" indent="-366713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8pPr>
            <a:lvl9pPr marL="3267075" indent="-366713" algn="l" rtl="0" eaLnBrk="1" fontAlgn="base" hangingPunct="1">
              <a:spcBef>
                <a:spcPct val="40000"/>
              </a:spcBef>
              <a:spcAft>
                <a:spcPct val="0"/>
              </a:spcAft>
              <a:buFont typeface="Arial" charset="0"/>
              <a:buChar char="–"/>
              <a:defRPr sz="1700">
                <a:solidFill>
                  <a:schemeClr val="tx1"/>
                </a:solidFill>
                <a:latin typeface="+mn-lt"/>
                <a:ea typeface="Arial" charset="0"/>
                <a:cs typeface="+mn-cs"/>
              </a:defRPr>
            </a:lvl9pPr>
          </a:lstStyle>
          <a:p>
            <a:pPr marL="0" indent="0">
              <a:buNone/>
            </a:pPr>
            <a:r>
              <a:rPr lang="en-US" kern="0" dirty="0">
                <a:hlinkClick r:id="rId2"/>
              </a:rPr>
              <a:t>http://maps.vasile.ch/transit-sbb/</a:t>
            </a:r>
            <a:endParaRPr lang="en-US" kern="0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B8134B3-0116-9040-B5E5-433F395318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95600" y="1772816"/>
            <a:ext cx="7873140" cy="4592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130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A62EB-EACF-1B4B-B963-37A876572198}" type="datetime1">
              <a:rPr lang="de-CH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Titel der Präsentation, Autor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 dirty="0"/>
              <a:t>Seite </a:t>
            </a:r>
            <a:fld id="{E9DDE316-F9FF-4C48-92B0-FF77709BEAF6}" type="slidenum">
              <a:rPr lang="de-CH"/>
              <a:pPr/>
              <a:t>2</a:t>
            </a:fld>
            <a:endParaRPr lang="de-CH" dirty="0"/>
          </a:p>
        </p:txBody>
      </p:sp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Overview</a:t>
            </a:r>
            <a:endParaRPr lang="de-CH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/>
              <a:t>Motivation</a:t>
            </a:r>
          </a:p>
          <a:p>
            <a:r>
              <a:rPr lang="de-CH" dirty="0" err="1"/>
              <a:t>Related</a:t>
            </a:r>
            <a:r>
              <a:rPr lang="de-CH" dirty="0"/>
              <a:t> Work</a:t>
            </a:r>
          </a:p>
          <a:p>
            <a:r>
              <a:rPr lang="de-CH" dirty="0"/>
              <a:t>Swiss </a:t>
            </a:r>
            <a:r>
              <a:rPr lang="de-CH" dirty="0" err="1"/>
              <a:t>Railway</a:t>
            </a:r>
            <a:r>
              <a:rPr lang="de-CH" dirty="0"/>
              <a:t> Network</a:t>
            </a:r>
          </a:p>
          <a:p>
            <a:r>
              <a:rPr lang="de-CH" dirty="0"/>
              <a:t>Approach</a:t>
            </a:r>
          </a:p>
          <a:p>
            <a:r>
              <a:rPr lang="de-CH" dirty="0" err="1"/>
              <a:t>Results</a:t>
            </a:r>
            <a:endParaRPr lang="de-CH" dirty="0"/>
          </a:p>
          <a:p>
            <a:r>
              <a:rPr lang="de-CH" dirty="0" err="1"/>
              <a:t>Conclusion</a:t>
            </a:r>
            <a:endParaRPr lang="de-CH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Motivation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911225" y="1268414"/>
            <a:ext cx="10369550" cy="792434"/>
          </a:xfrm>
        </p:spPr>
        <p:txBody>
          <a:bodyPr/>
          <a:lstStyle/>
          <a:p>
            <a:r>
              <a:rPr lang="de-CH" dirty="0" err="1"/>
              <a:t>Remember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last time </a:t>
            </a:r>
            <a:r>
              <a:rPr lang="de-CH" dirty="0" err="1"/>
              <a:t>this</a:t>
            </a:r>
            <a:r>
              <a:rPr lang="de-CH" dirty="0"/>
              <a:t> </a:t>
            </a:r>
            <a:r>
              <a:rPr lang="de-CH" dirty="0" err="1"/>
              <a:t>happened</a:t>
            </a:r>
            <a:r>
              <a:rPr lang="de-CH" dirty="0"/>
              <a:t>?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3DAC2-5CAD-2840-816F-C98432BC8288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Titel der Präsentation, Autor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5FE53467-384A-8A48-BFCB-FC70BCC81C81}" type="slidenum">
              <a:rPr lang="de-CH" smtClean="0"/>
              <a:pPr/>
              <a:t>4</a:t>
            </a:fld>
            <a:endParaRPr lang="de-CH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ED1D212-5812-894C-802A-C95BBEE2D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1536" y="1960515"/>
            <a:ext cx="3274953" cy="2936969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8EBF4AB1-153B-0E4C-9595-2462F5290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7408" y="3121930"/>
            <a:ext cx="3530600" cy="26416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7048BDB-8AB3-D441-828E-33F74FE539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16280" y="3008823"/>
            <a:ext cx="3170922" cy="2376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700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911225" y="1268414"/>
            <a:ext cx="10369550" cy="792434"/>
          </a:xfrm>
        </p:spPr>
        <p:txBody>
          <a:bodyPr/>
          <a:lstStyle/>
          <a:p>
            <a:r>
              <a:rPr lang="de-CH" dirty="0" err="1"/>
              <a:t>Consequences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3DAC2-5CAD-2840-816F-C98432BC8288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Titel der Präsentation, Autor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5FE53467-384A-8A48-BFCB-FC70BCC81C81}" type="slidenum">
              <a:rPr lang="de-CH" smtClean="0"/>
              <a:pPr/>
              <a:t>5</a:t>
            </a:fld>
            <a:endParaRPr lang="de-CH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0B59DEB1-4959-174E-982C-8715356F08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252" y="2003457"/>
            <a:ext cx="4593327" cy="2289279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01B9CD60-EAEE-EB40-B690-3D0215F6CE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7688" y="4720259"/>
            <a:ext cx="2399369" cy="1558032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56799245-3171-6949-8FBD-FA3B3AACA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3901" y="1427200"/>
            <a:ext cx="2118551" cy="3177826"/>
          </a:xfrm>
          <a:prstGeom prst="rect">
            <a:avLst/>
          </a:prstGeom>
        </p:spPr>
      </p:pic>
      <p:pic>
        <p:nvPicPr>
          <p:cNvPr id="12" name="Grafik 11">
            <a:extLst>
              <a:ext uri="{FF2B5EF4-FFF2-40B4-BE49-F238E27FC236}">
                <a16:creationId xmlns:a16="http://schemas.microsoft.com/office/drawing/2014/main" id="{C20A744C-80D5-FB40-91BD-52F98D8CF3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8971" y="4640347"/>
            <a:ext cx="2399369" cy="1343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867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Facts </a:t>
            </a:r>
            <a:r>
              <a:rPr lang="de-CH" dirty="0" err="1"/>
              <a:t>and</a:t>
            </a:r>
            <a:r>
              <a:rPr lang="de-CH" dirty="0"/>
              <a:t> </a:t>
            </a:r>
            <a:r>
              <a:rPr lang="de-CH" dirty="0" err="1"/>
              <a:t>Figures</a:t>
            </a:r>
            <a:r>
              <a:rPr lang="de-CH" dirty="0"/>
              <a:t> (SBB)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US" dirty="0"/>
              <a:t>Compensation for delays (around 10.- CHF when &gt; 60 minutes)</a:t>
            </a:r>
          </a:p>
          <a:p>
            <a:pPr>
              <a:buFontTx/>
              <a:buChar char="-"/>
            </a:pPr>
            <a:r>
              <a:rPr lang="en-US" dirty="0"/>
              <a:t>Compensation for last scheduled connection (SBB organizes/pays accommodation or Taxi)</a:t>
            </a:r>
          </a:p>
          <a:p>
            <a:pPr>
              <a:buFontTx/>
              <a:buChar char="-"/>
            </a:pPr>
            <a:r>
              <a:rPr lang="en-US" dirty="0"/>
              <a:t>NO provision for missing flights, concerts, examinations, working hours….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+/- 3 minutes are tolerated</a:t>
            </a:r>
          </a:p>
          <a:p>
            <a:pPr>
              <a:buFontTx/>
              <a:buChar char="-"/>
            </a:pPr>
            <a:r>
              <a:rPr lang="en-US" dirty="0"/>
              <a:t>Punctuality of around 90% for a customer to move from A to B</a:t>
            </a:r>
          </a:p>
          <a:p>
            <a:pPr>
              <a:buFontTx/>
              <a:buChar char="-"/>
            </a:pPr>
            <a:r>
              <a:rPr lang="en-US" dirty="0"/>
              <a:t>Around 8000 problems per year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r>
              <a:rPr lang="en-US" dirty="0"/>
              <a:t>4 derailments in 2018</a:t>
            </a:r>
          </a:p>
          <a:p>
            <a:pPr>
              <a:buFontTx/>
              <a:buChar char="-"/>
            </a:pPr>
            <a:r>
              <a:rPr lang="en-US" dirty="0"/>
              <a:t>22 accidents in 2018</a:t>
            </a:r>
          </a:p>
          <a:p>
            <a:pPr>
              <a:buFontTx/>
              <a:buChar char="-"/>
            </a:pPr>
            <a:endParaRPr lang="en-US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3DAC2-5CAD-2840-816F-C98432BC8288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Titel der Präsentation, Autor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5FE53467-384A-8A48-BFCB-FC70BCC81C81}" type="slidenum">
              <a:rPr lang="de-CH" smtClean="0"/>
              <a:pPr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532307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Related</a:t>
            </a:r>
            <a:r>
              <a:rPr lang="de-CH" dirty="0"/>
              <a:t> Work</a:t>
            </a:r>
          </a:p>
        </p:txBody>
      </p:sp>
    </p:spTree>
    <p:extLst>
      <p:ext uri="{BB962C8B-B14F-4D97-AF65-F5344CB8AC3E}">
        <p14:creationId xmlns:p14="http://schemas.microsoft.com/office/powerpoint/2010/main" val="410227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Identifying Topological Vulnerabilities in Rail Networks (2018)</a:t>
            </a:r>
            <a:br>
              <a:rPr lang="en" dirty="0"/>
            </a:br>
            <a:endParaRPr lang="de-CH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231904" y="2053735"/>
            <a:ext cx="6048871" cy="1872033"/>
          </a:xfrm>
        </p:spPr>
        <p:txBody>
          <a:bodyPr/>
          <a:lstStyle/>
          <a:p>
            <a:pPr>
              <a:buFontTx/>
              <a:buChar char="-"/>
            </a:pPr>
            <a:r>
              <a:rPr lang="en-US" dirty="0"/>
              <a:t>Increasing evidence that the topological shape of the network plays an important role in dynamic cascades</a:t>
            </a:r>
          </a:p>
          <a:p>
            <a:pPr>
              <a:buFontTx/>
              <a:buChar char="-"/>
            </a:pPr>
            <a:r>
              <a:rPr lang="en-US" dirty="0"/>
              <a:t>Examine resilience (stability) and robustness (failure) of the UK rail network</a:t>
            </a:r>
          </a:p>
          <a:p>
            <a:pPr>
              <a:buFontTx/>
              <a:buChar char="-"/>
            </a:pPr>
            <a:r>
              <a:rPr lang="en-US" dirty="0"/>
              <a:t>Directed weighted graph </a:t>
            </a:r>
            <a:br>
              <a:rPr lang="en-US" dirty="0"/>
            </a:br>
            <a:r>
              <a:rPr lang="en-US" dirty="0"/>
              <a:t>(edges: passenger flow, nodes: train stations)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3DAC2-5CAD-2840-816F-C98432BC8288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Titel der Präsentation, Autor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5FE53467-384A-8A48-BFCB-FC70BCC81C81}" type="slidenum">
              <a:rPr lang="de-CH" smtClean="0"/>
              <a:pPr/>
              <a:t>8</a:t>
            </a:fld>
            <a:endParaRPr lang="de-CH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8EE63BC4-F24A-7D4A-AFEF-EBF79A1AB0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440" y="1977610"/>
            <a:ext cx="3149540" cy="4342644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06CD21CC-9AED-BF4A-8B89-211E35273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9936" y="4191784"/>
            <a:ext cx="4104456" cy="245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889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" dirty="0"/>
              <a:t>Vulnerability Assessment Methodology for Swiss Road Network </a:t>
            </a:r>
            <a:br>
              <a:rPr lang="en" dirty="0"/>
            </a:br>
            <a:r>
              <a:rPr lang="en" dirty="0"/>
              <a:t>(2009)</a:t>
            </a:r>
            <a:br>
              <a:rPr lang="en" dirty="0"/>
            </a:br>
            <a:endParaRPr lang="de-CH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0" y="2057765"/>
            <a:ext cx="6048871" cy="1872033"/>
          </a:xfrm>
        </p:spPr>
        <p:txBody>
          <a:bodyPr/>
          <a:lstStyle/>
          <a:p>
            <a:pPr>
              <a:buFontTx/>
              <a:buChar char="-"/>
            </a:pPr>
            <a:r>
              <a:rPr lang="en-US" dirty="0"/>
              <a:t>Generalized Linear Model</a:t>
            </a:r>
          </a:p>
          <a:p>
            <a:pPr>
              <a:buFontTx/>
              <a:buChar char="-"/>
            </a:pPr>
            <a:r>
              <a:rPr lang="en-US" dirty="0"/>
              <a:t>Each failure is assumed to be mutually exclusive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B3DAC2-5CAD-2840-816F-C98432BC8288}" type="datetime1">
              <a:rPr lang="de-CH" smtClean="0"/>
              <a:pPr/>
              <a:t>27.11.19</a:t>
            </a:fld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Titel der Präsentation, Autor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de-CH"/>
              <a:t>Seite </a:t>
            </a:r>
            <a:fld id="{5FE53467-384A-8A48-BFCB-FC70BCC81C81}" type="slidenum">
              <a:rPr lang="de-CH" smtClean="0"/>
              <a:pPr/>
              <a:t>9</a:t>
            </a:fld>
            <a:endParaRPr lang="de-CH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F7FFB57E-7319-FD4E-8A2D-196A79DB3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7512" y="3068960"/>
            <a:ext cx="4692511" cy="2991299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2C6ED73F-0079-7640-B85A-6E8298720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172" y="2488203"/>
            <a:ext cx="4138611" cy="1220468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FF04B8FC-E309-3F4F-9399-092E00BF16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0898" y="4221088"/>
            <a:ext cx="4315161" cy="1562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7791373"/>
      </p:ext>
    </p:extLst>
  </p:cSld>
  <p:clrMapOvr>
    <a:masterClrMapping/>
  </p:clrMapOvr>
</p:sld>
</file>

<file path=ppt/theme/theme1.xml><?xml version="1.0" encoding="utf-8"?>
<a:theme xmlns:a="http://schemas.openxmlformats.org/drawingml/2006/main" name="UZH">
  <a:themeElements>
    <a:clrScheme name="UZH">
      <a:dk1>
        <a:srgbClr val="000000"/>
      </a:dk1>
      <a:lt1>
        <a:srgbClr val="FFFFFF"/>
      </a:lt1>
      <a:dk2>
        <a:srgbClr val="DADEE2"/>
      </a:dk2>
      <a:lt2>
        <a:srgbClr val="FEDC00"/>
      </a:lt2>
      <a:accent1>
        <a:srgbClr val="0028A5"/>
      </a:accent1>
      <a:accent2>
        <a:srgbClr val="A3ADB7"/>
      </a:accent2>
      <a:accent3>
        <a:srgbClr val="DC6027"/>
      </a:accent3>
      <a:accent4>
        <a:srgbClr val="0B82A0"/>
      </a:accent4>
      <a:accent5>
        <a:srgbClr val="2A7F60"/>
      </a:accent5>
      <a:accent6>
        <a:srgbClr val="91C34A"/>
      </a:accent6>
      <a:hlink>
        <a:srgbClr val="DC6027"/>
      </a:hlink>
      <a:folHlink>
        <a:srgbClr val="000000"/>
      </a:folHlink>
    </a:clrScheme>
    <a:fontScheme name="Office-Design">
      <a:majorFont>
        <a:latin typeface="Arial"/>
        <a:ea typeface="ＭＳ Ｐゴシック"/>
        <a:cs typeface="Arial"/>
      </a:majorFont>
      <a:minorFont>
        <a:latin typeface="Arial"/>
        <a:ea typeface="ＭＳ Ｐゴシック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0" tIns="0" rIns="0" bIns="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0" tIns="0" rIns="0" bIns="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Arial" charset="0"/>
          </a:defRPr>
        </a:defPPr>
      </a:lstStyle>
    </a:lnDef>
  </a:objectDefaults>
  <a:extraClrSchemeLst>
    <a:extraClrScheme>
      <a:clrScheme name="UZH">
        <a:dk1>
          <a:srgbClr val="000000"/>
        </a:dk1>
        <a:lt1>
          <a:srgbClr val="FFFFFF"/>
        </a:lt1>
        <a:dk2>
          <a:srgbClr val="DADEE2"/>
        </a:dk2>
        <a:lt2>
          <a:srgbClr val="FEDC00"/>
        </a:lt2>
        <a:accent1>
          <a:srgbClr val="0028A5"/>
        </a:accent1>
        <a:accent2>
          <a:srgbClr val="A3ADB7"/>
        </a:accent2>
        <a:accent3>
          <a:srgbClr val="DC6027"/>
        </a:accent3>
        <a:accent4>
          <a:srgbClr val="0B82A0"/>
        </a:accent4>
        <a:accent5>
          <a:srgbClr val="2A7F60"/>
        </a:accent5>
        <a:accent6>
          <a:srgbClr val="91C34A"/>
        </a:accent6>
        <a:hlink>
          <a:srgbClr val="DC6027"/>
        </a:hlink>
        <a:folHlink>
          <a:srgbClr val="00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Blau 100%">
      <a:srgbClr val="0028A5"/>
    </a:custClr>
    <a:custClr name="Grau 100%">
      <a:srgbClr val="A3ADB7"/>
    </a:custClr>
    <a:custClr name="Ockerrot 100%">
      <a:srgbClr val="DC6027"/>
    </a:custClr>
    <a:custClr name="Türkis 100%">
      <a:srgbClr val="0B82A0"/>
    </a:custClr>
    <a:custClr name="Flaschengrün 100%">
      <a:srgbClr val="2A7F62"/>
    </a:custClr>
    <a:custClr name="Lindengrün 100%">
      <a:srgbClr val="91C34A"/>
    </a:custClr>
    <a:custClr name="Warmgelb 100%">
      <a:srgbClr val="FEDE00"/>
    </a:custClr>
    <a:custClr name="blank">
      <a:srgbClr val="FFFFFF"/>
    </a:custClr>
    <a:custClr name="blank">
      <a:srgbClr val="FFFFFF"/>
    </a:custClr>
    <a:custClr name="blank">
      <a:srgbClr val="FFFFFF"/>
    </a:custClr>
    <a:custClr name="Blau 80%">
      <a:srgbClr val="3353B7"/>
    </a:custClr>
    <a:custClr name="Grau 80%">
      <a:srgbClr val="B5BDC5"/>
    </a:custClr>
    <a:custClr name="Ockerrot 80%">
      <a:srgbClr val="E38052"/>
    </a:custClr>
    <a:custClr name="Türkis 80%">
      <a:srgbClr val="3C9FB6"/>
    </a:custClr>
    <a:custClr name="Flaschengrün 80%">
      <a:srgbClr val="569D85"/>
    </a:custClr>
    <a:custClr name="Lindengrün 80%">
      <a:srgbClr val="AAD470"/>
    </a:custClr>
    <a:custClr name="Warmgelb 80%">
      <a:srgbClr val="FBE651"/>
    </a:custClr>
    <a:custClr name="blank">
      <a:srgbClr val="FFFFFF"/>
    </a:custClr>
    <a:custClr name="blank">
      <a:srgbClr val="FFFFFF"/>
    </a:custClr>
    <a:custClr name="blank">
      <a:srgbClr val="FFFFFF"/>
    </a:custClr>
    <a:custClr name="Blau 60%">
      <a:srgbClr val="667EC9"/>
    </a:custClr>
    <a:custClr name="Grau 60%">
      <a:srgbClr val="C8CED4"/>
    </a:custClr>
    <a:custClr name="Ockerrot 60%">
      <a:srgbClr val="EAA07D"/>
    </a:custClr>
    <a:custClr name="Türkis 60%">
      <a:srgbClr val="6BB7C7"/>
    </a:custClr>
    <a:custClr name="Flaschengrün 60%">
      <a:srgbClr val="80B6A4"/>
    </a:custClr>
    <a:custClr name="Lindengrün 60%">
      <a:srgbClr val="BFDF94"/>
    </a:custClr>
    <a:custClr name="Warmgelb 60%">
      <a:srgbClr val="FCEC7C"/>
    </a:custClr>
    <a:custClr name="blank">
      <a:srgbClr val="FFFFFF"/>
    </a:custClr>
    <a:custClr name="blank">
      <a:srgbClr val="FFFFFF"/>
    </a:custClr>
    <a:custClr name="blank">
      <a:srgbClr val="FFFFFF"/>
    </a:custClr>
    <a:custClr name="Blau 40%">
      <a:srgbClr val="99A9DB"/>
    </a:custClr>
    <a:custClr name="Grau 40%">
      <a:srgbClr val="DADEE2"/>
    </a:custClr>
    <a:custClr name="Ockerrot 40%">
      <a:srgbClr val="F1BFA9"/>
    </a:custClr>
    <a:custClr name="Türkis 40%">
      <a:srgbClr val="ABCEC2"/>
    </a:custClr>
    <a:custClr name="Flaschengrün 40%">
      <a:srgbClr val="ABCEC2"/>
    </a:custClr>
    <a:custClr name="Lindengrün 40%">
      <a:srgbClr val="D5E9B7"/>
    </a:custClr>
    <a:custClr name="Warmgelb 40%">
      <a:srgbClr val="FDF3A8"/>
    </a:custClr>
    <a:custClr name="blank">
      <a:srgbClr val="FFFFFF"/>
    </a:custClr>
    <a:custClr name="blank">
      <a:srgbClr val="FFFFFF"/>
    </a:custClr>
    <a:custClr name="blank">
      <a:srgbClr val="FFFFFF"/>
    </a:custClr>
    <a:custClr name="Blau 20%">
      <a:srgbClr val="CCD4ED"/>
    </a:custClr>
    <a:custClr name="Grau 20%">
      <a:srgbClr val="EDEFF1"/>
    </a:custClr>
    <a:custClr name="Ockerrot 20%">
      <a:srgbClr val="F8DFD4"/>
    </a:custClr>
    <a:custClr name="Türkis 20%">
      <a:srgbClr val="CFE8EC"/>
    </a:custClr>
    <a:custClr name="Flaschengrün 20%">
      <a:srgbClr val="D5E7E1"/>
    </a:custClr>
    <a:custClr name="Lindengrün 20%">
      <a:srgbClr val="EAF4DB"/>
    </a:custClr>
    <a:custClr name="Warmgelb 20%">
      <a:srgbClr val="FEF9D3"/>
    </a:custClr>
    <a:custClr name="blank">
      <a:srgbClr val="FFFFFF"/>
    </a:custClr>
    <a:custClr name="blank">
      <a:srgbClr val="FFFFFF"/>
    </a:custClr>
    <a:custClr name="blank">
      <a:srgbClr val="FFFFFF"/>
    </a:custClr>
  </a:custClrLst>
  <a:extLst>
    <a:ext uri="{05A4C25C-085E-4340-85A3-A5531E510DB2}">
      <thm15:themeFamily xmlns:thm15="http://schemas.microsoft.com/office/thememl/2012/main" name="NetSci-Template" id="{DABA2F43-2EE7-2A48-9912-214D8DBDC1EC}" vid="{03BEC5DA-A392-FF4B-8788-E2F7D7052C34}"/>
    </a:ext>
  </a:ext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404</Words>
  <Application>Microsoft Macintosh PowerPoint</Application>
  <PresentationFormat>Breitbild</PresentationFormat>
  <Paragraphs>88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6" baseType="lpstr">
      <vt:lpstr>Arial</vt:lpstr>
      <vt:lpstr>UZH</vt:lpstr>
      <vt:lpstr>Network scientific analysis about the vulnerability of the Swiss Railway network </vt:lpstr>
      <vt:lpstr>Overview</vt:lpstr>
      <vt:lpstr>Motivation</vt:lpstr>
      <vt:lpstr>Remember the last time this happened?</vt:lpstr>
      <vt:lpstr>Consequences</vt:lpstr>
      <vt:lpstr>Facts and Figures (SBB)</vt:lpstr>
      <vt:lpstr>Related Work</vt:lpstr>
      <vt:lpstr>Identifying Topological Vulnerabilities in Rail Networks (2018) </vt:lpstr>
      <vt:lpstr>Vulnerability Assessment Methodology for Swiss Road Network  (2009) </vt:lpstr>
      <vt:lpstr>Graph-Theoretical Analysis of the Swiss Road and Railway Networks Over Time (2008) </vt:lpstr>
      <vt:lpstr>Less related work </vt:lpstr>
      <vt:lpstr>Swiss Railway Network</vt:lpstr>
      <vt:lpstr>History </vt:lpstr>
      <vt:lpstr>Map 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Hier steht der Titel der Präsentation</dc:title>
  <dc:subject/>
  <dc:creator>Claudio Tessone</dc:creator>
  <cp:keywords/>
  <dc:description>Vorlage uzh_praesentationen_16:9_d MSO2016 v3 11.02.2016</dc:description>
  <cp:lastModifiedBy>Microsoft Office User</cp:lastModifiedBy>
  <cp:revision>38</cp:revision>
  <dcterms:created xsi:type="dcterms:W3CDTF">2019-04-27T19:01:13Z</dcterms:created>
  <dcterms:modified xsi:type="dcterms:W3CDTF">2019-11-27T12:56:27Z</dcterms:modified>
  <cp:category/>
</cp:coreProperties>
</file>

<file path=docProps/thumbnail.jpeg>
</file>